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3;&#1077;&#1085;&#1072;\Desktop\&#1055;&#1077;&#1076;&#1089;&#1086;&#1074;&#1077;&#1090;%20&#1072;&#1074;&#1075;&#1091;&#1089;&#1090;\&#1101;&#1082;&#1079;&#1072;&#1084;&#1077;&#1085;&#109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3;&#1077;&#1085;&#1072;\Desktop\&#1055;&#1077;&#1076;&#1089;&#1086;&#1074;&#1077;&#1090;%20&#1072;&#1074;&#1075;&#1091;&#1089;&#1090;\&#1101;&#1082;&#1079;&#1072;&#1084;&#1077;&#1085;&#1099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3;&#1077;&#1085;&#1072;\Desktop\&#1055;&#1077;&#1076;&#1089;&#1086;&#1074;&#1077;&#1090;%20&#1072;&#1074;&#1075;&#1091;&#1089;&#1090;\&#1101;&#1082;&#1079;&#1072;&#1084;&#1077;&#1085;&#1099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3;&#1077;&#1085;&#1072;\Desktop\&#1055;&#1077;&#1076;&#1089;&#1086;&#1074;&#1077;&#1090;%20&#1072;&#1074;&#1075;&#1091;&#1089;&#1090;\&#1101;&#1082;&#1079;&#1072;&#1084;&#1077;&#1085;&#1099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3;&#1077;&#1085;&#1072;\Desktop\&#1055;&#1077;&#1076;&#1089;&#1086;&#1074;&#1077;&#1090;%20&#1072;&#1074;&#1075;&#1091;&#1089;&#1090;\&#1101;&#1082;&#1079;&#1072;&#1084;&#1077;&#1085;&#1099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3;&#1077;&#1085;&#1072;\Desktop\&#1055;&#1077;&#1076;&#1089;&#1086;&#1074;&#1077;&#1090;%20&#1072;&#1074;&#1075;&#1091;&#1089;&#1090;\&#1101;&#1082;&#1079;&#1072;&#1084;&#1077;&#1085;&#1099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3;&#1077;&#1085;&#1072;\Desktop\&#1055;&#1077;&#1076;&#1089;&#1086;&#1074;&#1077;&#1090;%20&#1072;&#1074;&#1075;&#1091;&#1089;&#1090;\&#1101;&#1082;&#1079;&#1072;&#1084;&#1077;&#1085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соответствие</a:t>
            </a:r>
            <a:r>
              <a:rPr lang="ru-RU" baseline="0"/>
              <a:t> качества знаний</a:t>
            </a:r>
            <a:endParaRPr lang="ru-RU"/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Лист3!$B$8</c:f>
              <c:strCache>
                <c:ptCount val="1"/>
                <c:pt idx="0">
                  <c:v>год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Лист3!$C$7:$D$7</c:f>
              <c:strCache>
                <c:ptCount val="2"/>
                <c:pt idx="0">
                  <c:v>русский яз</c:v>
                </c:pt>
                <c:pt idx="1">
                  <c:v>математика</c:v>
                </c:pt>
              </c:strCache>
            </c:strRef>
          </c:cat>
          <c:val>
            <c:numRef>
              <c:f>Лист3!$C$8:$D$8</c:f>
              <c:numCache>
                <c:formatCode>0%</c:formatCode>
                <c:ptCount val="2"/>
                <c:pt idx="0">
                  <c:v>0.46</c:v>
                </c:pt>
                <c:pt idx="1">
                  <c:v>0.38000000000000012</c:v>
                </c:pt>
              </c:numCache>
            </c:numRef>
          </c:val>
        </c:ser>
        <c:ser>
          <c:idx val="1"/>
          <c:order val="1"/>
          <c:tx>
            <c:strRef>
              <c:f>Лист3!$B$9</c:f>
              <c:strCache>
                <c:ptCount val="1"/>
                <c:pt idx="0">
                  <c:v>экзамен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Лист3!$C$7:$D$7</c:f>
              <c:strCache>
                <c:ptCount val="2"/>
                <c:pt idx="0">
                  <c:v>русский яз</c:v>
                </c:pt>
                <c:pt idx="1">
                  <c:v>математика</c:v>
                </c:pt>
              </c:strCache>
            </c:strRef>
          </c:cat>
          <c:val>
            <c:numRef>
              <c:f>Лист3!$C$9:$D$9</c:f>
              <c:numCache>
                <c:formatCode>0%</c:formatCode>
                <c:ptCount val="2"/>
                <c:pt idx="0">
                  <c:v>0.31000000000000011</c:v>
                </c:pt>
                <c:pt idx="1">
                  <c:v>8.0000000000000029E-2</c:v>
                </c:pt>
              </c:numCache>
            </c:numRef>
          </c:val>
        </c:ser>
        <c:gapWidth val="75"/>
        <c:shape val="cylinder"/>
        <c:axId val="65097728"/>
        <c:axId val="65099264"/>
        <c:axId val="0"/>
      </c:bar3DChart>
      <c:catAx>
        <c:axId val="650977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099264"/>
        <c:crosses val="autoZero"/>
        <c:auto val="1"/>
        <c:lblAlgn val="ctr"/>
        <c:lblOffset val="100"/>
      </c:catAx>
      <c:valAx>
        <c:axId val="6509926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650977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2"/>
  <c:chart>
    <c:title>
      <c:tx>
        <c:rich>
          <a:bodyPr/>
          <a:lstStyle/>
          <a:p>
            <a:pPr>
              <a:defRPr/>
            </a:pPr>
            <a:r>
              <a:rPr lang="ru-RU"/>
              <a:t>соответствие оценок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Лист3!$B$28</c:f>
              <c:strCache>
                <c:ptCount val="1"/>
                <c:pt idx="0">
                  <c:v>кол-во уч-ся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Лист3!$A$29:$A$34</c:f>
              <c:strCache>
                <c:ptCount val="6"/>
                <c:pt idx="0">
                  <c:v>русский яз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обществ.</c:v>
                </c:pt>
                <c:pt idx="4">
                  <c:v>химия</c:v>
                </c:pt>
                <c:pt idx="5">
                  <c:v>биологи</c:v>
                </c:pt>
              </c:strCache>
            </c:strRef>
          </c:cat>
          <c:val>
            <c:numRef>
              <c:f>Лист3!$B$29:$B$34</c:f>
              <c:numCache>
                <c:formatCode>General</c:formatCode>
                <c:ptCount val="6"/>
                <c:pt idx="0">
                  <c:v>11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Лист3!$C$28</c:f>
              <c:strCache>
                <c:ptCount val="1"/>
                <c:pt idx="0">
                  <c:v>%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Лист3!$A$29:$A$34</c:f>
              <c:strCache>
                <c:ptCount val="6"/>
                <c:pt idx="0">
                  <c:v>русский яз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обществ.</c:v>
                </c:pt>
                <c:pt idx="4">
                  <c:v>химия</c:v>
                </c:pt>
                <c:pt idx="5">
                  <c:v>биологи</c:v>
                </c:pt>
              </c:strCache>
            </c:strRef>
          </c:cat>
          <c:val>
            <c:numRef>
              <c:f>Лист3!$C$29:$C$34</c:f>
              <c:numCache>
                <c:formatCode>0%</c:formatCode>
                <c:ptCount val="6"/>
                <c:pt idx="0">
                  <c:v>0.8500000000000002</c:v>
                </c:pt>
                <c:pt idx="1">
                  <c:v>0.62000000000000022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0.14000000000000001</c:v>
                </c:pt>
              </c:numCache>
            </c:numRef>
          </c:val>
        </c:ser>
        <c:dLbls>
          <c:showVal val="1"/>
        </c:dLbls>
        <c:shape val="cylinder"/>
        <c:axId val="66262144"/>
        <c:axId val="66263680"/>
        <c:axId val="0"/>
      </c:bar3DChart>
      <c:catAx>
        <c:axId val="662621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6263680"/>
        <c:crosses val="autoZero"/>
        <c:auto val="1"/>
        <c:lblAlgn val="ctr"/>
        <c:lblOffset val="100"/>
      </c:catAx>
      <c:valAx>
        <c:axId val="6626368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626214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Динамика качества знаний по результатам ОГЭ</a:t>
            </a: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Лист3!$A$43</c:f>
              <c:strCache>
                <c:ptCount val="1"/>
                <c:pt idx="0">
                  <c:v>русский яз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numRef>
              <c:f>Лист3!$B$42:$D$42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Лист3!$B$43:$D$43</c:f>
              <c:numCache>
                <c:formatCode>0%</c:formatCode>
                <c:ptCount val="3"/>
                <c:pt idx="0">
                  <c:v>0.8</c:v>
                </c:pt>
                <c:pt idx="1">
                  <c:v>0.75000000000000022</c:v>
                </c:pt>
                <c:pt idx="2">
                  <c:v>0.31000000000000011</c:v>
                </c:pt>
              </c:numCache>
            </c:numRef>
          </c:val>
        </c:ser>
        <c:ser>
          <c:idx val="1"/>
          <c:order val="1"/>
          <c:tx>
            <c:strRef>
              <c:f>Лист3!$A$44</c:f>
              <c:strCache>
                <c:ptCount val="1"/>
                <c:pt idx="0">
                  <c:v>математика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numRef>
              <c:f>Лист3!$B$42:$D$42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Лист3!$B$44:$D$44</c:f>
              <c:numCache>
                <c:formatCode>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8.0000000000000029E-2</c:v>
                </c:pt>
              </c:numCache>
            </c:numRef>
          </c:val>
        </c:ser>
        <c:shape val="cylinder"/>
        <c:axId val="66309504"/>
        <c:axId val="66319488"/>
        <c:axId val="0"/>
      </c:bar3DChart>
      <c:catAx>
        <c:axId val="663095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66319488"/>
        <c:crosses val="autoZero"/>
        <c:auto val="1"/>
        <c:lblAlgn val="ctr"/>
        <c:lblOffset val="100"/>
      </c:catAx>
      <c:valAx>
        <c:axId val="6631948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66309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Динамика соответствия</a:t>
            </a:r>
            <a:r>
              <a:rPr lang="ru-RU" baseline="0"/>
              <a:t> годовых оценок экзаменационным</a:t>
            </a:r>
            <a:r>
              <a:rPr lang="ru-RU"/>
              <a:t> </a:t>
            </a: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Лист3!$A$54</c:f>
              <c:strCache>
                <c:ptCount val="1"/>
                <c:pt idx="0">
                  <c:v>русский яз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numRef>
              <c:f>Лист3!$B$53:$D$53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Лист3!$B$54:$D$54</c:f>
              <c:numCache>
                <c:formatCode>0%</c:formatCode>
                <c:ptCount val="3"/>
                <c:pt idx="0">
                  <c:v>0.5</c:v>
                </c:pt>
                <c:pt idx="1">
                  <c:v>0.37000000000000011</c:v>
                </c:pt>
                <c:pt idx="2">
                  <c:v>0.8500000000000002</c:v>
                </c:pt>
              </c:numCache>
            </c:numRef>
          </c:val>
        </c:ser>
        <c:ser>
          <c:idx val="1"/>
          <c:order val="1"/>
          <c:tx>
            <c:strRef>
              <c:f>Лист3!$A$55</c:f>
              <c:strCache>
                <c:ptCount val="1"/>
                <c:pt idx="0">
                  <c:v>математика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numRef>
              <c:f>Лист3!$B$53:$D$53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Лист3!$B$55:$D$55</c:f>
              <c:numCache>
                <c:formatCode>0%</c:formatCode>
                <c:ptCount val="3"/>
                <c:pt idx="0">
                  <c:v>0.3000000000000001</c:v>
                </c:pt>
                <c:pt idx="1">
                  <c:v>0</c:v>
                </c:pt>
                <c:pt idx="2">
                  <c:v>0.62000000000000022</c:v>
                </c:pt>
              </c:numCache>
            </c:numRef>
          </c:val>
        </c:ser>
        <c:shape val="cylinder"/>
        <c:axId val="78076928"/>
        <c:axId val="78095104"/>
        <c:axId val="0"/>
      </c:bar3DChart>
      <c:catAx>
        <c:axId val="780769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8095104"/>
        <c:crosses val="autoZero"/>
        <c:auto val="1"/>
        <c:lblAlgn val="ctr"/>
        <c:lblOffset val="100"/>
      </c:catAx>
      <c:valAx>
        <c:axId val="7809510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780769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ЕГЭ 2015</a:t>
            </a:r>
          </a:p>
        </c:rich>
      </c:tx>
      <c:layout/>
    </c:title>
    <c:view3D>
      <c:depthPercent val="100"/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Лист3!$C$74</c:f>
              <c:strCache>
                <c:ptCount val="1"/>
                <c:pt idx="0">
                  <c:v>кол-во сдававших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Лист3!$B$75:$B$82</c:f>
              <c:strCache>
                <c:ptCount val="8"/>
                <c:pt idx="0">
                  <c:v>русский яз</c:v>
                </c:pt>
                <c:pt idx="1">
                  <c:v>матем. (Б)</c:v>
                </c:pt>
                <c:pt idx="2">
                  <c:v>обществознание</c:v>
                </c:pt>
                <c:pt idx="3">
                  <c:v>история</c:v>
                </c:pt>
                <c:pt idx="4">
                  <c:v>физика</c:v>
                </c:pt>
                <c:pt idx="5">
                  <c:v>химия</c:v>
                </c:pt>
                <c:pt idx="6">
                  <c:v>матем. (П)</c:v>
                </c:pt>
                <c:pt idx="7">
                  <c:v>биология</c:v>
                </c:pt>
              </c:strCache>
            </c:strRef>
          </c:cat>
          <c:val>
            <c:numRef>
              <c:f>Лист3!$C$75:$C$82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Лист3!$D$74</c:f>
              <c:strCache>
                <c:ptCount val="1"/>
                <c:pt idx="0">
                  <c:v>порог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Лист3!$B$75:$B$82</c:f>
              <c:strCache>
                <c:ptCount val="8"/>
                <c:pt idx="0">
                  <c:v>русский яз</c:v>
                </c:pt>
                <c:pt idx="1">
                  <c:v>матем. (Б)</c:v>
                </c:pt>
                <c:pt idx="2">
                  <c:v>обществознание</c:v>
                </c:pt>
                <c:pt idx="3">
                  <c:v>история</c:v>
                </c:pt>
                <c:pt idx="4">
                  <c:v>физика</c:v>
                </c:pt>
                <c:pt idx="5">
                  <c:v>химия</c:v>
                </c:pt>
                <c:pt idx="6">
                  <c:v>матем. (П)</c:v>
                </c:pt>
                <c:pt idx="7">
                  <c:v>биология</c:v>
                </c:pt>
              </c:strCache>
            </c:strRef>
          </c:cat>
          <c:val>
            <c:numRef>
              <c:f>Лист3!$D$75:$D$82</c:f>
              <c:numCache>
                <c:formatCode>General</c:formatCode>
                <c:ptCount val="8"/>
                <c:pt idx="0">
                  <c:v>24</c:v>
                </c:pt>
                <c:pt idx="1">
                  <c:v>3</c:v>
                </c:pt>
                <c:pt idx="2">
                  <c:v>42</c:v>
                </c:pt>
                <c:pt idx="3">
                  <c:v>32</c:v>
                </c:pt>
                <c:pt idx="4">
                  <c:v>36</c:v>
                </c:pt>
                <c:pt idx="5">
                  <c:v>36</c:v>
                </c:pt>
                <c:pt idx="6">
                  <c:v>27</c:v>
                </c:pt>
                <c:pt idx="7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Лист3!$E$74</c:f>
              <c:strCache>
                <c:ptCount val="1"/>
                <c:pt idx="0">
                  <c:v>выше порога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Лист3!$B$75:$B$82</c:f>
              <c:strCache>
                <c:ptCount val="8"/>
                <c:pt idx="0">
                  <c:v>русский яз</c:v>
                </c:pt>
                <c:pt idx="1">
                  <c:v>матем. (Б)</c:v>
                </c:pt>
                <c:pt idx="2">
                  <c:v>обществознание</c:v>
                </c:pt>
                <c:pt idx="3">
                  <c:v>история</c:v>
                </c:pt>
                <c:pt idx="4">
                  <c:v>физика</c:v>
                </c:pt>
                <c:pt idx="5">
                  <c:v>химия</c:v>
                </c:pt>
                <c:pt idx="6">
                  <c:v>матем. (П)</c:v>
                </c:pt>
                <c:pt idx="7">
                  <c:v>биология</c:v>
                </c:pt>
              </c:strCache>
            </c:strRef>
          </c:cat>
          <c:val>
            <c:numRef>
              <c:f>Лист3!$E$75:$E$82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78135296"/>
        <c:axId val="78136832"/>
        <c:axId val="0"/>
      </c:bar3DChart>
      <c:catAx>
        <c:axId val="7813529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8136832"/>
        <c:crosses val="autoZero"/>
        <c:auto val="1"/>
        <c:lblAlgn val="ctr"/>
        <c:lblOffset val="100"/>
      </c:catAx>
      <c:valAx>
        <c:axId val="78136832"/>
        <c:scaling>
          <c:orientation val="minMax"/>
        </c:scaling>
        <c:delete val="1"/>
        <c:axPos val="b"/>
        <c:numFmt formatCode="General" sourceLinked="1"/>
        <c:tickLblPos val="none"/>
        <c:crossAx val="7813529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Средний балл ЕГЭ по школе</a:t>
            </a:r>
          </a:p>
        </c:rich>
      </c:tx>
      <c:layout/>
    </c:title>
    <c:view3D>
      <c:depthPercent val="100"/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Лист3!$C$85</c:f>
              <c:strCache>
                <c:ptCount val="1"/>
                <c:pt idx="0">
                  <c:v>min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Лист3!$B$86:$B$93</c:f>
              <c:strCache>
                <c:ptCount val="8"/>
                <c:pt idx="0">
                  <c:v>русский яз</c:v>
                </c:pt>
                <c:pt idx="1">
                  <c:v>мат. (Б)</c:v>
                </c:pt>
                <c:pt idx="2">
                  <c:v>обществознание</c:v>
                </c:pt>
                <c:pt idx="3">
                  <c:v>история</c:v>
                </c:pt>
                <c:pt idx="4">
                  <c:v>физика</c:v>
                </c:pt>
                <c:pt idx="5">
                  <c:v>химия</c:v>
                </c:pt>
                <c:pt idx="6">
                  <c:v>мат. (П)</c:v>
                </c:pt>
                <c:pt idx="7">
                  <c:v>биология</c:v>
                </c:pt>
              </c:strCache>
            </c:strRef>
          </c:cat>
          <c:val>
            <c:numRef>
              <c:f>Лист3!$C$86:$C$93</c:f>
              <c:numCache>
                <c:formatCode>General</c:formatCode>
                <c:ptCount val="8"/>
                <c:pt idx="0">
                  <c:v>32</c:v>
                </c:pt>
                <c:pt idx="1">
                  <c:v>3</c:v>
                </c:pt>
                <c:pt idx="2">
                  <c:v>31</c:v>
                </c:pt>
                <c:pt idx="3">
                  <c:v>45</c:v>
                </c:pt>
                <c:pt idx="4">
                  <c:v>46</c:v>
                </c:pt>
                <c:pt idx="5">
                  <c:v>21</c:v>
                </c:pt>
                <c:pt idx="6">
                  <c:v>14</c:v>
                </c:pt>
                <c:pt idx="7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Лист3!$D$85</c:f>
              <c:strCache>
                <c:ptCount val="1"/>
                <c:pt idx="0">
                  <c:v>max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Лист3!$B$86:$B$93</c:f>
              <c:strCache>
                <c:ptCount val="8"/>
                <c:pt idx="0">
                  <c:v>русский яз</c:v>
                </c:pt>
                <c:pt idx="1">
                  <c:v>мат. (Б)</c:v>
                </c:pt>
                <c:pt idx="2">
                  <c:v>обществознание</c:v>
                </c:pt>
                <c:pt idx="3">
                  <c:v>история</c:v>
                </c:pt>
                <c:pt idx="4">
                  <c:v>физика</c:v>
                </c:pt>
                <c:pt idx="5">
                  <c:v>химия</c:v>
                </c:pt>
                <c:pt idx="6">
                  <c:v>мат. (П)</c:v>
                </c:pt>
                <c:pt idx="7">
                  <c:v>биология</c:v>
                </c:pt>
              </c:strCache>
            </c:strRef>
          </c:cat>
          <c:val>
            <c:numRef>
              <c:f>Лист3!$D$86:$D$93</c:f>
              <c:numCache>
                <c:formatCode>General</c:formatCode>
                <c:ptCount val="8"/>
                <c:pt idx="0">
                  <c:v>49</c:v>
                </c:pt>
                <c:pt idx="1">
                  <c:v>4</c:v>
                </c:pt>
                <c:pt idx="2">
                  <c:v>44</c:v>
                </c:pt>
                <c:pt idx="3">
                  <c:v>45</c:v>
                </c:pt>
                <c:pt idx="4">
                  <c:v>46</c:v>
                </c:pt>
                <c:pt idx="5">
                  <c:v>37</c:v>
                </c:pt>
                <c:pt idx="6">
                  <c:v>45</c:v>
                </c:pt>
                <c:pt idx="7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Лист3!$E$85</c:f>
              <c:strCache>
                <c:ptCount val="1"/>
                <c:pt idx="0">
                  <c:v>средний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Лист3!$B$86:$B$93</c:f>
              <c:strCache>
                <c:ptCount val="8"/>
                <c:pt idx="0">
                  <c:v>русский яз</c:v>
                </c:pt>
                <c:pt idx="1">
                  <c:v>мат. (Б)</c:v>
                </c:pt>
                <c:pt idx="2">
                  <c:v>обществознание</c:v>
                </c:pt>
                <c:pt idx="3">
                  <c:v>история</c:v>
                </c:pt>
                <c:pt idx="4">
                  <c:v>физика</c:v>
                </c:pt>
                <c:pt idx="5">
                  <c:v>химия</c:v>
                </c:pt>
                <c:pt idx="6">
                  <c:v>мат. (П)</c:v>
                </c:pt>
                <c:pt idx="7">
                  <c:v>биология</c:v>
                </c:pt>
              </c:strCache>
            </c:strRef>
          </c:cat>
          <c:val>
            <c:numRef>
              <c:f>Лист3!$E$86:$E$93</c:f>
              <c:numCache>
                <c:formatCode>General</c:formatCode>
                <c:ptCount val="8"/>
                <c:pt idx="0">
                  <c:v>43.6</c:v>
                </c:pt>
                <c:pt idx="1">
                  <c:v>3.2</c:v>
                </c:pt>
                <c:pt idx="2">
                  <c:v>37.5</c:v>
                </c:pt>
                <c:pt idx="3">
                  <c:v>45</c:v>
                </c:pt>
                <c:pt idx="4">
                  <c:v>46</c:v>
                </c:pt>
                <c:pt idx="5">
                  <c:v>29</c:v>
                </c:pt>
                <c:pt idx="6">
                  <c:v>25.8</c:v>
                </c:pt>
                <c:pt idx="7">
                  <c:v>24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78172928"/>
        <c:axId val="78174464"/>
        <c:axId val="0"/>
      </c:bar3DChart>
      <c:catAx>
        <c:axId val="7817292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78174464"/>
        <c:crosses val="autoZero"/>
        <c:auto val="1"/>
        <c:lblAlgn val="ctr"/>
        <c:lblOffset val="100"/>
      </c:catAx>
      <c:valAx>
        <c:axId val="78174464"/>
        <c:scaling>
          <c:orientation val="minMax"/>
        </c:scaling>
        <c:delete val="1"/>
        <c:axPos val="b"/>
        <c:numFmt formatCode="0%" sourceLinked="1"/>
        <c:tickLblPos val="none"/>
        <c:crossAx val="781729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ЕГЭ 2015</a:t>
            </a:r>
          </a:p>
        </c:rich>
      </c:tx>
      <c:layout/>
    </c:title>
    <c:view3D>
      <c:depthPercent val="100"/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Лист3!$C$97</c:f>
              <c:strCache>
                <c:ptCount val="1"/>
                <c:pt idx="0">
                  <c:v>область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Лист3!$B$98:$B$104</c:f>
              <c:strCache>
                <c:ptCount val="7"/>
                <c:pt idx="0">
                  <c:v>русский яз</c:v>
                </c:pt>
                <c:pt idx="1">
                  <c:v>мат. (П)</c:v>
                </c:pt>
                <c:pt idx="2">
                  <c:v>обществознание</c:v>
                </c:pt>
                <c:pt idx="3">
                  <c:v>история</c:v>
                </c:pt>
                <c:pt idx="4">
                  <c:v>физика</c:v>
                </c:pt>
                <c:pt idx="5">
                  <c:v>химия</c:v>
                </c:pt>
                <c:pt idx="6">
                  <c:v>биология</c:v>
                </c:pt>
              </c:strCache>
            </c:strRef>
          </c:cat>
          <c:val>
            <c:numRef>
              <c:f>Лист3!$C$98:$C$104</c:f>
              <c:numCache>
                <c:formatCode>General</c:formatCode>
                <c:ptCount val="7"/>
                <c:pt idx="0">
                  <c:v>66</c:v>
                </c:pt>
                <c:pt idx="1">
                  <c:v>46</c:v>
                </c:pt>
                <c:pt idx="2">
                  <c:v>56</c:v>
                </c:pt>
                <c:pt idx="3">
                  <c:v>48</c:v>
                </c:pt>
                <c:pt idx="4">
                  <c:v>51</c:v>
                </c:pt>
                <c:pt idx="5">
                  <c:v>57</c:v>
                </c:pt>
                <c:pt idx="6">
                  <c:v>54</c:v>
                </c:pt>
              </c:numCache>
            </c:numRef>
          </c:val>
        </c:ser>
        <c:ser>
          <c:idx val="1"/>
          <c:order val="1"/>
          <c:tx>
            <c:strRef>
              <c:f>Лист3!$D$97</c:f>
              <c:strCache>
                <c:ptCount val="1"/>
                <c:pt idx="0">
                  <c:v>район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Лист3!$B$98:$B$104</c:f>
              <c:strCache>
                <c:ptCount val="7"/>
                <c:pt idx="0">
                  <c:v>русский яз</c:v>
                </c:pt>
                <c:pt idx="1">
                  <c:v>мат. (П)</c:v>
                </c:pt>
                <c:pt idx="2">
                  <c:v>обществознание</c:v>
                </c:pt>
                <c:pt idx="3">
                  <c:v>история</c:v>
                </c:pt>
                <c:pt idx="4">
                  <c:v>физика</c:v>
                </c:pt>
                <c:pt idx="5">
                  <c:v>химия</c:v>
                </c:pt>
                <c:pt idx="6">
                  <c:v>биология</c:v>
                </c:pt>
              </c:strCache>
            </c:strRef>
          </c:cat>
          <c:val>
            <c:numRef>
              <c:f>Лист3!$D$98:$D$104</c:f>
              <c:numCache>
                <c:formatCode>General</c:formatCode>
                <c:ptCount val="7"/>
                <c:pt idx="0">
                  <c:v>59.8</c:v>
                </c:pt>
                <c:pt idx="1">
                  <c:v>37</c:v>
                </c:pt>
                <c:pt idx="2">
                  <c:v>51.7</c:v>
                </c:pt>
                <c:pt idx="3">
                  <c:v>52.6</c:v>
                </c:pt>
                <c:pt idx="4">
                  <c:v>44</c:v>
                </c:pt>
                <c:pt idx="5">
                  <c:v>37.200000000000003</c:v>
                </c:pt>
                <c:pt idx="6">
                  <c:v>44.3</c:v>
                </c:pt>
              </c:numCache>
            </c:numRef>
          </c:val>
        </c:ser>
        <c:ser>
          <c:idx val="2"/>
          <c:order val="2"/>
          <c:tx>
            <c:strRef>
              <c:f>Лист3!$E$97</c:f>
              <c:strCache>
                <c:ptCount val="1"/>
                <c:pt idx="0">
                  <c:v>школа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Лист3!$B$98:$B$104</c:f>
              <c:strCache>
                <c:ptCount val="7"/>
                <c:pt idx="0">
                  <c:v>русский яз</c:v>
                </c:pt>
                <c:pt idx="1">
                  <c:v>мат. (П)</c:v>
                </c:pt>
                <c:pt idx="2">
                  <c:v>обществознание</c:v>
                </c:pt>
                <c:pt idx="3">
                  <c:v>история</c:v>
                </c:pt>
                <c:pt idx="4">
                  <c:v>физика</c:v>
                </c:pt>
                <c:pt idx="5">
                  <c:v>химия</c:v>
                </c:pt>
                <c:pt idx="6">
                  <c:v>биология</c:v>
                </c:pt>
              </c:strCache>
            </c:strRef>
          </c:cat>
          <c:val>
            <c:numRef>
              <c:f>Лист3!$E$98:$E$104</c:f>
              <c:numCache>
                <c:formatCode>General</c:formatCode>
                <c:ptCount val="7"/>
                <c:pt idx="0">
                  <c:v>43.6</c:v>
                </c:pt>
                <c:pt idx="1">
                  <c:v>25.8</c:v>
                </c:pt>
                <c:pt idx="2">
                  <c:v>37.5</c:v>
                </c:pt>
                <c:pt idx="3">
                  <c:v>45</c:v>
                </c:pt>
                <c:pt idx="4">
                  <c:v>46</c:v>
                </c:pt>
                <c:pt idx="5">
                  <c:v>29</c:v>
                </c:pt>
                <c:pt idx="6">
                  <c:v>24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78226944"/>
        <c:axId val="78228480"/>
        <c:axId val="0"/>
      </c:bar3DChart>
      <c:catAx>
        <c:axId val="7822694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78228480"/>
        <c:crosses val="autoZero"/>
        <c:auto val="1"/>
        <c:lblAlgn val="ctr"/>
        <c:lblOffset val="100"/>
      </c:catAx>
      <c:valAx>
        <c:axId val="78228480"/>
        <c:scaling>
          <c:orientation val="minMax"/>
        </c:scaling>
        <c:delete val="1"/>
        <c:axPos val="b"/>
        <c:numFmt formatCode="0%" sourceLinked="1"/>
        <c:tickLblPos val="none"/>
        <c:crossAx val="782269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103F-A3B4-4776-BA7B-97F0ADAE96C2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6" name="Picture 4" descr="C:\Users\Компас\Desktop\Снова в школу. Банеры вертикальные и горизонтальные, колокольчик школьный\cfgtyu.png"/>
          <p:cNvPicPr>
            <a:picLocks noChangeAspect="1" noChangeArrowheads="1"/>
          </p:cNvPicPr>
          <p:nvPr userDrawn="1"/>
        </p:nvPicPr>
        <p:blipFill>
          <a:blip r:embed="rId13" cstate="screen"/>
          <a:srcRect l="2335" t="11091" r="1162"/>
          <a:stretch>
            <a:fillRect/>
          </a:stretch>
        </p:blipFill>
        <p:spPr bwMode="auto">
          <a:xfrm>
            <a:off x="0" y="0"/>
            <a:ext cx="9144000" cy="155679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mpd="thickThin">
            <a:solidFill>
              <a:schemeClr val="accent5">
                <a:lumMod val="75000"/>
                <a:alpha val="7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54868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ОГЭ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45720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b="1" dirty="0" smtClean="0"/>
              <a:t>Всего обучающихся</a:t>
            </a:r>
            <a:r>
              <a:rPr lang="ru-RU" sz="2400" dirty="0" smtClean="0"/>
              <a:t> – 13</a:t>
            </a:r>
            <a:endParaRPr lang="ru-RU" sz="2400" b="1" dirty="0" smtClean="0"/>
          </a:p>
          <a:p>
            <a:pPr>
              <a:lnSpc>
                <a:spcPct val="90000"/>
              </a:lnSpc>
              <a:defRPr/>
            </a:pPr>
            <a:r>
              <a:rPr lang="ru-RU" sz="2400" b="1" dirty="0" smtClean="0"/>
              <a:t>Аттестовано </a:t>
            </a:r>
            <a:r>
              <a:rPr lang="ru-RU" sz="2400" dirty="0" smtClean="0"/>
              <a:t>– 13</a:t>
            </a:r>
            <a:endParaRPr lang="ru-RU" sz="2400" b="1" dirty="0" smtClean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467544" y="2636912"/>
          <a:ext cx="82089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79712" y="343109"/>
            <a:ext cx="5220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9 класс (2014/2015 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уч.год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764704"/>
          <a:ext cx="8640961" cy="2560320"/>
        </p:xfrm>
        <a:graphic>
          <a:graphicData uri="http://schemas.openxmlformats.org/drawingml/2006/table">
            <a:tbl>
              <a:tblPr/>
              <a:tblGrid>
                <a:gridCol w="491218"/>
                <a:gridCol w="1713679"/>
                <a:gridCol w="869199"/>
                <a:gridCol w="872390"/>
                <a:gridCol w="704929"/>
                <a:gridCol w="621198"/>
                <a:gridCol w="538266"/>
                <a:gridCol w="921032"/>
                <a:gridCol w="869997"/>
                <a:gridCol w="1039053"/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сдавав-ших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 знаний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Успева-емость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Соответ-ствие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кол-во/%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62%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История 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Химия 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Биология 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60757" marR="6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83568" y="3429000"/>
          <a:ext cx="792088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251520" y="764704"/>
          <a:ext cx="856895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79512" y="836712"/>
          <a:ext cx="871296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47667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ЕГЭ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06084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b="1" dirty="0" smtClean="0"/>
              <a:t>Всего обучающихся</a:t>
            </a:r>
            <a:r>
              <a:rPr lang="ru-RU" sz="2800" dirty="0" smtClean="0"/>
              <a:t> – 5</a:t>
            </a:r>
            <a:endParaRPr lang="ru-RU" sz="2800" b="1" dirty="0" smtClean="0"/>
          </a:p>
          <a:p>
            <a:pPr>
              <a:lnSpc>
                <a:spcPct val="90000"/>
              </a:lnSpc>
              <a:defRPr/>
            </a:pPr>
            <a:r>
              <a:rPr lang="ru-RU" sz="2800" b="1" dirty="0" smtClean="0"/>
              <a:t>Аттестовано </a:t>
            </a:r>
            <a:r>
              <a:rPr lang="ru-RU" sz="2800" dirty="0" smtClean="0"/>
              <a:t>– 5</a:t>
            </a:r>
          </a:p>
          <a:p>
            <a:pPr>
              <a:lnSpc>
                <a:spcPct val="90000"/>
              </a:lnSpc>
              <a:defRPr/>
            </a:pPr>
            <a:endParaRPr lang="ru-RU" sz="2800" b="1" dirty="0" smtClean="0"/>
          </a:p>
          <a:p>
            <a:pPr>
              <a:lnSpc>
                <a:spcPct val="90000"/>
              </a:lnSpc>
              <a:defRPr/>
            </a:pPr>
            <a:r>
              <a:rPr lang="ru-RU" sz="2800" b="1" u="sng" dirty="0" smtClean="0">
                <a:solidFill>
                  <a:srgbClr val="002060"/>
                </a:solidFill>
              </a:rPr>
              <a:t>Экзамены по выбору: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800" b="1" dirty="0" smtClean="0"/>
              <a:t>Физика – 1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dirty="0" smtClean="0"/>
              <a:t>Математика (П) - 5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dirty="0" smtClean="0"/>
              <a:t>Биология - 4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dirty="0" smtClean="0"/>
              <a:t>Обществознание - 2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dirty="0" smtClean="0"/>
              <a:t>Химия</a:t>
            </a:r>
            <a:r>
              <a:rPr lang="en-US" sz="2800" b="1" dirty="0" smtClean="0"/>
              <a:t> </a:t>
            </a:r>
            <a:r>
              <a:rPr lang="ru-RU" sz="2800" b="1" dirty="0" smtClean="0"/>
              <a:t>– 2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dirty="0" smtClean="0"/>
              <a:t>История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395536" y="908720"/>
          <a:ext cx="835292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79512" y="908720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79512" y="1052736"/>
          <a:ext cx="87129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172</Words>
  <Application>Microsoft Office PowerPoint</Application>
  <PresentationFormat>Экран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Елена</cp:lastModifiedBy>
  <cp:revision>78</cp:revision>
  <dcterms:created xsi:type="dcterms:W3CDTF">2014-03-02T12:45:15Z</dcterms:created>
  <dcterms:modified xsi:type="dcterms:W3CDTF">2015-09-02T10:33:27Z</dcterms:modified>
</cp:coreProperties>
</file>